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slideMaster6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30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133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2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73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17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5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216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21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4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6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6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6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6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Rectangle 1"/>
          <p:cNvSpPr/>
          <p:nvPr/>
        </p:nvSpPr>
        <p:spPr>
          <a:xfrm>
            <a:off x="0" y="312840"/>
            <a:ext cx="9141840" cy="66632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59" name="ZoneTexte 2"/>
          <p:cNvSpPr/>
          <p:nvPr/>
        </p:nvSpPr>
        <p:spPr>
          <a:xfrm>
            <a:off x="2063880" y="3009960"/>
            <a:ext cx="50144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 de comparaison additive.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0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120" cy="1263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71" name="Image 5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880" cy="969840"/>
          </a:xfrm>
          <a:prstGeom prst="rect">
            <a:avLst/>
          </a:prstGeom>
          <a:ln w="0">
            <a:noFill/>
          </a:ln>
        </p:spPr>
      </p:pic>
      <p:sp>
        <p:nvSpPr>
          <p:cNvPr id="372" name="Rectangle : coins arrondis 25"/>
          <p:cNvSpPr/>
          <p:nvPr/>
        </p:nvSpPr>
        <p:spPr>
          <a:xfrm>
            <a:off x="368280" y="1377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Rectangle : coins arrondis 26"/>
          <p:cNvSpPr/>
          <p:nvPr/>
        </p:nvSpPr>
        <p:spPr>
          <a:xfrm>
            <a:off x="368280" y="2781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4" name="Rectangle : coins arrondis 27"/>
          <p:cNvSpPr/>
          <p:nvPr/>
        </p:nvSpPr>
        <p:spPr>
          <a:xfrm>
            <a:off x="368280" y="4184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Rectangle : coins arrondis 28"/>
          <p:cNvSpPr/>
          <p:nvPr/>
        </p:nvSpPr>
        <p:spPr>
          <a:xfrm>
            <a:off x="368280" y="5588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6" name="ZoneTexte 29"/>
          <p:cNvSpPr/>
          <p:nvPr/>
        </p:nvSpPr>
        <p:spPr>
          <a:xfrm>
            <a:off x="3402000" y="1155600"/>
            <a:ext cx="5482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de spectateurs.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7" name="ZoneTexte 30"/>
          <p:cNvSpPr/>
          <p:nvPr/>
        </p:nvSpPr>
        <p:spPr>
          <a:xfrm>
            <a:off x="3435120" y="5569200"/>
            <a:ext cx="56480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Pendant les travaux, 120 places sont disponibles.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78" name="Image 26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320" cy="969840"/>
          </a:xfrm>
          <a:prstGeom prst="rect">
            <a:avLst/>
          </a:prstGeom>
          <a:ln w="0">
            <a:noFill/>
          </a:ln>
        </p:spPr>
      </p:pic>
      <p:pic>
        <p:nvPicPr>
          <p:cNvPr id="379" name="Image 27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000" cy="1103040"/>
          </a:xfrm>
          <a:prstGeom prst="rect">
            <a:avLst/>
          </a:prstGeom>
          <a:ln w="0">
            <a:noFill/>
          </a:ln>
        </p:spPr>
      </p:pic>
      <p:pic>
        <p:nvPicPr>
          <p:cNvPr id="380" name="Image 28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160" cy="969840"/>
          </a:xfrm>
          <a:prstGeom prst="rect">
            <a:avLst/>
          </a:prstGeom>
          <a:ln w="0">
            <a:noFill/>
          </a:ln>
        </p:spPr>
      </p:pic>
      <p:sp>
        <p:nvSpPr>
          <p:cNvPr id="381" name="ZoneTexte 31"/>
          <p:cNvSpPr/>
          <p:nvPr/>
        </p:nvSpPr>
        <p:spPr>
          <a:xfrm>
            <a:off x="3435120" y="2549160"/>
            <a:ext cx="2612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3" name="ZoneTexte 32"/>
          <p:cNvSpPr/>
          <p:nvPr/>
        </p:nvSpPr>
        <p:spPr>
          <a:xfrm>
            <a:off x="3508560" y="4213440"/>
            <a:ext cx="46123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alibri"/>
                <a:ea typeface="DejaVu Sans"/>
              </a:rPr>
              <a:t>360 : 3 = 120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Rectangle 24"/>
          <p:cNvSpPr/>
          <p:nvPr/>
        </p:nvSpPr>
        <p:spPr>
          <a:xfrm>
            <a:off x="6120000" y="2520000"/>
            <a:ext cx="2879280" cy="5392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360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5" name="Rectangle 25"/>
          <p:cNvSpPr/>
          <p:nvPr/>
        </p:nvSpPr>
        <p:spPr>
          <a:xfrm>
            <a:off x="6120000" y="3060000"/>
            <a:ext cx="956880" cy="539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6" name=""/>
          <p:cNvSpPr/>
          <p:nvPr/>
        </p:nvSpPr>
        <p:spPr>
          <a:xfrm>
            <a:off x="7901640" y="301320"/>
            <a:ext cx="125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Accolade fermante 3"/>
          <p:cNvSpPr/>
          <p:nvPr/>
        </p:nvSpPr>
        <p:spPr>
          <a:xfrm rot="5400000">
            <a:off x="7413480" y="2503080"/>
            <a:ext cx="352080" cy="263988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88" name="Rectangle 4"/>
          <p:cNvSpPr/>
          <p:nvPr/>
        </p:nvSpPr>
        <p:spPr>
          <a:xfrm>
            <a:off x="6322320" y="3963240"/>
            <a:ext cx="2584800" cy="444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Rectangle 2"/>
          <p:cNvSpPr/>
          <p:nvPr/>
        </p:nvSpPr>
        <p:spPr>
          <a:xfrm>
            <a:off x="8042400" y="3060000"/>
            <a:ext cx="956880" cy="539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0" name="Rectangle 10"/>
          <p:cNvSpPr/>
          <p:nvPr/>
        </p:nvSpPr>
        <p:spPr>
          <a:xfrm>
            <a:off x="7081200" y="3060000"/>
            <a:ext cx="956880" cy="539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6" dur="indefinite" restart="never" nodeType="tmRoot">
          <p:childTnLst>
            <p:seq>
              <p:cTn id="187" dur="indefinite" nodeType="mainSeq">
                <p:childTnLst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2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2" dur="20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7" dur="20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2" dur="2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7" dur="20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ZoneTexte 2"/>
          <p:cNvSpPr/>
          <p:nvPr/>
        </p:nvSpPr>
        <p:spPr>
          <a:xfrm>
            <a:off x="742320" y="2431080"/>
            <a:ext cx="6129000" cy="237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63" name=""/>
          <p:cNvSpPr/>
          <p:nvPr/>
        </p:nvSpPr>
        <p:spPr>
          <a:xfrm>
            <a:off x="8064360" y="360360"/>
            <a:ext cx="107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"/>
          <p:cNvSpPr/>
          <p:nvPr/>
        </p:nvSpPr>
        <p:spPr>
          <a:xfrm>
            <a:off x="7884360" y="3600360"/>
            <a:ext cx="125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"/>
          <p:cNvSpPr/>
          <p:nvPr/>
        </p:nvSpPr>
        <p:spPr>
          <a:xfrm flipH="1">
            <a:off x="0" y="34207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66" name=""/>
          <p:cNvSpPr/>
          <p:nvPr/>
        </p:nvSpPr>
        <p:spPr>
          <a:xfrm>
            <a:off x="713160" y="1036440"/>
            <a:ext cx="7786080" cy="18936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Le cerisier mesurait 480 centimètres l’année dernière. Cette année, il mesure 35 centimètres de plus.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Quelle est la hauteur du cerisier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267" name=""/>
          <p:cNvSpPr/>
          <p:nvPr/>
        </p:nvSpPr>
        <p:spPr>
          <a:xfrm>
            <a:off x="571680" y="4264920"/>
            <a:ext cx="8059680" cy="20016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Le cerisier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mesurait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 4 m 75 cm l’année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-Italic"/>
              </a:rPr>
              <a:t>dernière. Cette année, il mesure 35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-Italic"/>
              </a:rPr>
              <a:t>centimètres de plus. </a:t>
            </a:r>
            <a:endParaRPr b="0" lang="fr-FR" sz="3200" spc="-1" strike="noStrike">
              <a:solidFill>
                <a:srgbClr val="000000"/>
              </a:solidFill>
              <a:latin typeface="Calibri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-Italic"/>
              </a:rPr>
              <a:t>Quelle est la hauteur </a:t>
            </a: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-Italic"/>
              </a:rPr>
              <a:t>du cerisier ?</a:t>
            </a:r>
            <a:endParaRPr b="0" lang="fr-FR" sz="3200" spc="-1" strike="noStrike">
              <a:solidFill>
                <a:srgbClr val="000000"/>
              </a:solidFill>
              <a:latin typeface="Calibri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Rectangle 7"/>
          <p:cNvSpPr/>
          <p:nvPr/>
        </p:nvSpPr>
        <p:spPr>
          <a:xfrm>
            <a:off x="6120000" y="3060000"/>
            <a:ext cx="2339280" cy="539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480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3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0" name="Image 17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520" cy="969480"/>
          </a:xfrm>
          <a:prstGeom prst="rect">
            <a:avLst/>
          </a:prstGeom>
          <a:ln w="0">
            <a:noFill/>
          </a:ln>
        </p:spPr>
      </p:pic>
      <p:sp>
        <p:nvSpPr>
          <p:cNvPr id="271" name="Rectangle : coins arrondis 17"/>
          <p:cNvSpPr/>
          <p:nvPr/>
        </p:nvSpPr>
        <p:spPr>
          <a:xfrm>
            <a:off x="368280" y="1377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Rectangle : coins arrondis 18"/>
          <p:cNvSpPr/>
          <p:nvPr/>
        </p:nvSpPr>
        <p:spPr>
          <a:xfrm>
            <a:off x="368280" y="2781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Rectangle : coins arrondis 19"/>
          <p:cNvSpPr/>
          <p:nvPr/>
        </p:nvSpPr>
        <p:spPr>
          <a:xfrm>
            <a:off x="368280" y="4184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Rectangle : coins arrondis 20"/>
          <p:cNvSpPr/>
          <p:nvPr/>
        </p:nvSpPr>
        <p:spPr>
          <a:xfrm>
            <a:off x="368280" y="5588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ZoneTexte 7"/>
          <p:cNvSpPr/>
          <p:nvPr/>
        </p:nvSpPr>
        <p:spPr>
          <a:xfrm>
            <a:off x="3443760" y="1155600"/>
            <a:ext cx="6066000" cy="576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hauteur du cerisier.</a:t>
            </a: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ZoneTexte 17"/>
          <p:cNvSpPr/>
          <p:nvPr/>
        </p:nvSpPr>
        <p:spPr>
          <a:xfrm>
            <a:off x="3435120" y="5569200"/>
            <a:ext cx="56476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cerisier mesure 515cm.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7" name="Image 1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960" cy="969480"/>
          </a:xfrm>
          <a:prstGeom prst="rect">
            <a:avLst/>
          </a:prstGeom>
          <a:ln w="0">
            <a:noFill/>
          </a:ln>
        </p:spPr>
      </p:pic>
      <p:pic>
        <p:nvPicPr>
          <p:cNvPr id="278" name="Image 2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640" cy="1102680"/>
          </a:xfrm>
          <a:prstGeom prst="rect">
            <a:avLst/>
          </a:prstGeom>
          <a:ln w="0">
            <a:noFill/>
          </a:ln>
        </p:spPr>
      </p:pic>
      <p:pic>
        <p:nvPicPr>
          <p:cNvPr id="279" name="Image 2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800" cy="969480"/>
          </a:xfrm>
          <a:prstGeom prst="rect">
            <a:avLst/>
          </a:prstGeom>
          <a:ln w="0">
            <a:noFill/>
          </a:ln>
        </p:spPr>
      </p:pic>
      <p:sp>
        <p:nvSpPr>
          <p:cNvPr id="280" name="ZoneTexte 21"/>
          <p:cNvSpPr/>
          <p:nvPr/>
        </p:nvSpPr>
        <p:spPr>
          <a:xfrm>
            <a:off x="3435120" y="2549160"/>
            <a:ext cx="2611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ZoneTexte 22"/>
          <p:cNvSpPr/>
          <p:nvPr/>
        </p:nvSpPr>
        <p:spPr>
          <a:xfrm>
            <a:off x="3508560" y="3920400"/>
            <a:ext cx="46119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480 + 35 = 515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Rectangle 16"/>
          <p:cNvSpPr/>
          <p:nvPr/>
        </p:nvSpPr>
        <p:spPr>
          <a:xfrm>
            <a:off x="6120000" y="2520000"/>
            <a:ext cx="2878920" cy="5389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"/>
          <p:cNvSpPr/>
          <p:nvPr/>
        </p:nvSpPr>
        <p:spPr>
          <a:xfrm>
            <a:off x="8064360" y="36036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Rectangle 28"/>
          <p:cNvSpPr/>
          <p:nvPr/>
        </p:nvSpPr>
        <p:spPr>
          <a:xfrm>
            <a:off x="8460000" y="3060000"/>
            <a:ext cx="539280" cy="53928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35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2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2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2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Rectangle 3"/>
          <p:cNvSpPr/>
          <p:nvPr/>
        </p:nvSpPr>
        <p:spPr>
          <a:xfrm>
            <a:off x="6120000" y="3060000"/>
            <a:ext cx="2339280" cy="539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4m 75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3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8" name="Image 7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520" cy="969480"/>
          </a:xfrm>
          <a:prstGeom prst="rect">
            <a:avLst/>
          </a:prstGeom>
          <a:ln w="0">
            <a:noFill/>
          </a:ln>
        </p:spPr>
      </p:pic>
      <p:sp>
        <p:nvSpPr>
          <p:cNvPr id="289" name="Rectangle : coins arrondis 5"/>
          <p:cNvSpPr/>
          <p:nvPr/>
        </p:nvSpPr>
        <p:spPr>
          <a:xfrm>
            <a:off x="368280" y="1377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Rectangle : coins arrondis 6"/>
          <p:cNvSpPr/>
          <p:nvPr/>
        </p:nvSpPr>
        <p:spPr>
          <a:xfrm>
            <a:off x="368280" y="2781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Rectangle : coins arrondis 8"/>
          <p:cNvSpPr/>
          <p:nvPr/>
        </p:nvSpPr>
        <p:spPr>
          <a:xfrm>
            <a:off x="368280" y="4184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Rectangle : coins arrondis 10"/>
          <p:cNvSpPr/>
          <p:nvPr/>
        </p:nvSpPr>
        <p:spPr>
          <a:xfrm>
            <a:off x="368280" y="5588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ZoneTexte 11"/>
          <p:cNvSpPr/>
          <p:nvPr/>
        </p:nvSpPr>
        <p:spPr>
          <a:xfrm>
            <a:off x="3443760" y="1155600"/>
            <a:ext cx="6066000" cy="576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hauteur du cerisier.</a:t>
            </a: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ZoneTexte 13"/>
          <p:cNvSpPr/>
          <p:nvPr/>
        </p:nvSpPr>
        <p:spPr>
          <a:xfrm>
            <a:off x="3435120" y="5569200"/>
            <a:ext cx="56476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cerisier mesure 510cm ou 5m et 10cm.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5" name="Image 9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960" cy="969480"/>
          </a:xfrm>
          <a:prstGeom prst="rect">
            <a:avLst/>
          </a:prstGeom>
          <a:ln w="0">
            <a:noFill/>
          </a:ln>
        </p:spPr>
      </p:pic>
      <p:pic>
        <p:nvPicPr>
          <p:cNvPr id="296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640" cy="1102680"/>
          </a:xfrm>
          <a:prstGeom prst="rect">
            <a:avLst/>
          </a:prstGeom>
          <a:ln w="0">
            <a:noFill/>
          </a:ln>
        </p:spPr>
      </p:pic>
      <p:pic>
        <p:nvPicPr>
          <p:cNvPr id="297" name="Image 33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800" cy="969480"/>
          </a:xfrm>
          <a:prstGeom prst="rect">
            <a:avLst/>
          </a:prstGeom>
          <a:ln w="0">
            <a:noFill/>
          </a:ln>
        </p:spPr>
      </p:pic>
      <p:sp>
        <p:nvSpPr>
          <p:cNvPr id="298" name="ZoneTexte 15"/>
          <p:cNvSpPr/>
          <p:nvPr/>
        </p:nvSpPr>
        <p:spPr>
          <a:xfrm>
            <a:off x="3435120" y="2549160"/>
            <a:ext cx="2611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ZoneTexte 16"/>
          <p:cNvSpPr/>
          <p:nvPr/>
        </p:nvSpPr>
        <p:spPr>
          <a:xfrm>
            <a:off x="3508560" y="3920400"/>
            <a:ext cx="46119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475 + 35 = 510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Rectangle 5"/>
          <p:cNvSpPr/>
          <p:nvPr/>
        </p:nvSpPr>
        <p:spPr>
          <a:xfrm>
            <a:off x="6120000" y="2520000"/>
            <a:ext cx="2878920" cy="5389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Rectangle 12"/>
          <p:cNvSpPr/>
          <p:nvPr/>
        </p:nvSpPr>
        <p:spPr>
          <a:xfrm>
            <a:off x="8460000" y="3060000"/>
            <a:ext cx="539280" cy="53928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35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"/>
          <p:cNvSpPr/>
          <p:nvPr/>
        </p:nvSpPr>
        <p:spPr>
          <a:xfrm>
            <a:off x="7901640" y="301320"/>
            <a:ext cx="1256400" cy="519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8" dur="indefinite" restart="never" nodeType="tmRoot">
          <p:childTnLst>
            <p:seq>
              <p:cTn id="39" dur="indefinite" nodeType="mainSeq">
                <p:childTnLst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2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2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2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2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"/>
          <p:cNvSpPr/>
          <p:nvPr/>
        </p:nvSpPr>
        <p:spPr>
          <a:xfrm>
            <a:off x="8064360" y="360360"/>
            <a:ext cx="107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6" name=""/>
          <p:cNvSpPr/>
          <p:nvPr/>
        </p:nvSpPr>
        <p:spPr>
          <a:xfrm>
            <a:off x="7884360" y="3600360"/>
            <a:ext cx="125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08" name=""/>
          <p:cNvSpPr/>
          <p:nvPr/>
        </p:nvSpPr>
        <p:spPr>
          <a:xfrm>
            <a:off x="141480" y="1304280"/>
            <a:ext cx="8988120" cy="16851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J’hésite pour acheter un téléphone entre un modèle à 119,50 € et un autre qui coûte 20€ de moins.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coûte le téléphone le moins cher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309" name=""/>
          <p:cNvSpPr/>
          <p:nvPr/>
        </p:nvSpPr>
        <p:spPr>
          <a:xfrm>
            <a:off x="154440" y="4265280"/>
            <a:ext cx="8544600" cy="21913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J’hésite pour acheter un téléphone entre un modèle à 119,50 € et un autre qui coûte 149,90€.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Quelle est la différence de prix entre les deux modèles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Rectangle 27"/>
          <p:cNvSpPr/>
          <p:nvPr/>
        </p:nvSpPr>
        <p:spPr>
          <a:xfrm>
            <a:off x="6120000" y="3060000"/>
            <a:ext cx="2339280" cy="539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3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12" name="Image 29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520" cy="969480"/>
          </a:xfrm>
          <a:prstGeom prst="rect">
            <a:avLst/>
          </a:prstGeom>
          <a:ln w="0">
            <a:noFill/>
          </a:ln>
        </p:spPr>
      </p:pic>
      <p:sp>
        <p:nvSpPr>
          <p:cNvPr id="313" name="Rectangle : coins arrondis 29"/>
          <p:cNvSpPr/>
          <p:nvPr/>
        </p:nvSpPr>
        <p:spPr>
          <a:xfrm>
            <a:off x="368280" y="1377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Rectangle : coins arrondis 30"/>
          <p:cNvSpPr/>
          <p:nvPr/>
        </p:nvSpPr>
        <p:spPr>
          <a:xfrm>
            <a:off x="368280" y="2781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" name="Rectangle : coins arrondis 31"/>
          <p:cNvSpPr/>
          <p:nvPr/>
        </p:nvSpPr>
        <p:spPr>
          <a:xfrm>
            <a:off x="368280" y="4184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Rectangle : coins arrondis 32"/>
          <p:cNvSpPr/>
          <p:nvPr/>
        </p:nvSpPr>
        <p:spPr>
          <a:xfrm>
            <a:off x="368280" y="5588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ZoneTexte 26"/>
          <p:cNvSpPr/>
          <p:nvPr/>
        </p:nvSpPr>
        <p:spPr>
          <a:xfrm>
            <a:off x="3370680" y="1155600"/>
            <a:ext cx="5772600" cy="1063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prix du téléphone le moins cher.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ZoneTexte 27"/>
          <p:cNvSpPr/>
          <p:nvPr/>
        </p:nvSpPr>
        <p:spPr>
          <a:xfrm>
            <a:off x="3435120" y="5569200"/>
            <a:ext cx="56476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téléphone le moins cher coûte 99,50€.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19" name="Image 30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960" cy="969480"/>
          </a:xfrm>
          <a:prstGeom prst="rect">
            <a:avLst/>
          </a:prstGeom>
          <a:ln w="0">
            <a:noFill/>
          </a:ln>
        </p:spPr>
      </p:pic>
      <p:pic>
        <p:nvPicPr>
          <p:cNvPr id="320" name="Image 31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640" cy="1102680"/>
          </a:xfrm>
          <a:prstGeom prst="rect">
            <a:avLst/>
          </a:prstGeom>
          <a:ln w="0">
            <a:noFill/>
          </a:ln>
        </p:spPr>
      </p:pic>
      <p:pic>
        <p:nvPicPr>
          <p:cNvPr id="321" name="Image 32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800" cy="969480"/>
          </a:xfrm>
          <a:prstGeom prst="rect">
            <a:avLst/>
          </a:prstGeom>
          <a:ln w="0">
            <a:noFill/>
          </a:ln>
        </p:spPr>
      </p:pic>
      <p:sp>
        <p:nvSpPr>
          <p:cNvPr id="322" name="ZoneTexte 28"/>
          <p:cNvSpPr/>
          <p:nvPr/>
        </p:nvSpPr>
        <p:spPr>
          <a:xfrm>
            <a:off x="3435120" y="2549160"/>
            <a:ext cx="2611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ZoneTexte 33"/>
          <p:cNvSpPr/>
          <p:nvPr/>
        </p:nvSpPr>
        <p:spPr>
          <a:xfrm>
            <a:off x="3508560" y="3920400"/>
            <a:ext cx="46119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119,50 - 20 = 99,50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Rectangle 30"/>
          <p:cNvSpPr/>
          <p:nvPr/>
        </p:nvSpPr>
        <p:spPr>
          <a:xfrm>
            <a:off x="6120000" y="2520000"/>
            <a:ext cx="2878920" cy="5389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119,50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"/>
          <p:cNvSpPr/>
          <p:nvPr/>
        </p:nvSpPr>
        <p:spPr>
          <a:xfrm>
            <a:off x="8064360" y="36036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Rectangle 33"/>
          <p:cNvSpPr/>
          <p:nvPr/>
        </p:nvSpPr>
        <p:spPr>
          <a:xfrm>
            <a:off x="8460000" y="3060000"/>
            <a:ext cx="539280" cy="53928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5" dur="indefinite" restart="never" nodeType="tmRoot">
          <p:childTnLst>
            <p:seq>
              <p:cTn id="76" dur="indefinite" nodeType="mainSeq">
                <p:childTnLst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1" dur="2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6" dur="2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1" dur="2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1" dur="2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Rectangle 15"/>
          <p:cNvSpPr/>
          <p:nvPr/>
        </p:nvSpPr>
        <p:spPr>
          <a:xfrm>
            <a:off x="6120000" y="3060000"/>
            <a:ext cx="2339280" cy="539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119,50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614520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0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520" cy="969480"/>
          </a:xfrm>
          <a:prstGeom prst="rect">
            <a:avLst/>
          </a:prstGeom>
          <a:ln w="0">
            <a:noFill/>
          </a:ln>
        </p:spPr>
      </p:pic>
      <p:sp>
        <p:nvSpPr>
          <p:cNvPr id="331" name="Rectangle : coins arrondis 7"/>
          <p:cNvSpPr/>
          <p:nvPr/>
        </p:nvSpPr>
        <p:spPr>
          <a:xfrm>
            <a:off x="368280" y="1377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Rectangle : coins arrondis 9"/>
          <p:cNvSpPr/>
          <p:nvPr/>
        </p:nvSpPr>
        <p:spPr>
          <a:xfrm>
            <a:off x="368280" y="2781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3" name="Rectangle : coins arrondis 11"/>
          <p:cNvSpPr/>
          <p:nvPr/>
        </p:nvSpPr>
        <p:spPr>
          <a:xfrm>
            <a:off x="368280" y="4184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Rectangle : coins arrondis 12"/>
          <p:cNvSpPr/>
          <p:nvPr/>
        </p:nvSpPr>
        <p:spPr>
          <a:xfrm>
            <a:off x="368280" y="5588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5" name="ZoneTexte 8"/>
          <p:cNvSpPr/>
          <p:nvPr/>
        </p:nvSpPr>
        <p:spPr>
          <a:xfrm>
            <a:off x="3370680" y="1155600"/>
            <a:ext cx="577260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différence de prix.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ZoneTexte 9"/>
          <p:cNvSpPr/>
          <p:nvPr/>
        </p:nvSpPr>
        <p:spPr>
          <a:xfrm>
            <a:off x="3376440" y="5129640"/>
            <a:ext cx="564768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La différence de prix entre les deux téléphones est de 30,40€.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7" name="Image 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960" cy="969480"/>
          </a:xfrm>
          <a:prstGeom prst="rect">
            <a:avLst/>
          </a:prstGeom>
          <a:ln w="0">
            <a:noFill/>
          </a:ln>
        </p:spPr>
      </p:pic>
      <p:pic>
        <p:nvPicPr>
          <p:cNvPr id="338" name="Image 1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640" cy="1102680"/>
          </a:xfrm>
          <a:prstGeom prst="rect">
            <a:avLst/>
          </a:prstGeom>
          <a:ln w="0">
            <a:noFill/>
          </a:ln>
        </p:spPr>
      </p:pic>
      <p:pic>
        <p:nvPicPr>
          <p:cNvPr id="339" name="Image 1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800" cy="969480"/>
          </a:xfrm>
          <a:prstGeom prst="rect">
            <a:avLst/>
          </a:prstGeom>
          <a:ln w="0">
            <a:noFill/>
          </a:ln>
        </p:spPr>
      </p:pic>
      <p:sp>
        <p:nvSpPr>
          <p:cNvPr id="340" name="ZoneTexte 10"/>
          <p:cNvSpPr/>
          <p:nvPr/>
        </p:nvSpPr>
        <p:spPr>
          <a:xfrm>
            <a:off x="3435120" y="2549160"/>
            <a:ext cx="2611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ZoneTexte 23"/>
          <p:cNvSpPr/>
          <p:nvPr/>
        </p:nvSpPr>
        <p:spPr>
          <a:xfrm>
            <a:off x="3508560" y="3920400"/>
            <a:ext cx="46119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149,90 - 119,50 = 30,40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Rectangle 17"/>
          <p:cNvSpPr/>
          <p:nvPr/>
        </p:nvSpPr>
        <p:spPr>
          <a:xfrm>
            <a:off x="6120000" y="2520000"/>
            <a:ext cx="2878920" cy="5389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149,90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Rectangle 18"/>
          <p:cNvSpPr/>
          <p:nvPr/>
        </p:nvSpPr>
        <p:spPr>
          <a:xfrm>
            <a:off x="8460000" y="3060000"/>
            <a:ext cx="539280" cy="53928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"/>
          <p:cNvSpPr/>
          <p:nvPr/>
        </p:nvSpPr>
        <p:spPr>
          <a:xfrm>
            <a:off x="7901640" y="30132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2" dur="indefinite" restart="never" nodeType="tmRoot">
          <p:childTnLst>
            <p:seq>
              <p:cTn id="113" dur="indefinite" nodeType="mainSeq">
                <p:childTnLst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8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3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8" dur="20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3" dur="2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8" dur="20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3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8" dur="2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"/>
          <p:cNvSpPr/>
          <p:nvPr/>
        </p:nvSpPr>
        <p:spPr>
          <a:xfrm>
            <a:off x="8064360" y="360360"/>
            <a:ext cx="107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8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49" name=""/>
          <p:cNvSpPr/>
          <p:nvPr/>
        </p:nvSpPr>
        <p:spPr>
          <a:xfrm>
            <a:off x="141480" y="919800"/>
            <a:ext cx="8416440" cy="24210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Le parking pouvait accueillir 360 voitures l’année dernière. Après les travaux, il a une capacité de 430 places.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De combien la capacité a-t-elle été augmentée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350" name=""/>
          <p:cNvSpPr/>
          <p:nvPr/>
        </p:nvSpPr>
        <p:spPr>
          <a:xfrm>
            <a:off x="652680" y="3678120"/>
            <a:ext cx="7480440" cy="29250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Le parking pouvait accueillir 360 voitures l’année dernière. Pendant les travaux, une partie est fermée et il peut accueillir seulement le tiers de sa capacité.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Combien de places sont disponibles pendant les travaux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351" name=""/>
          <p:cNvSpPr/>
          <p:nvPr/>
        </p:nvSpPr>
        <p:spPr>
          <a:xfrm>
            <a:off x="7913880" y="3443760"/>
            <a:ext cx="121536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Rectangle 6"/>
          <p:cNvSpPr/>
          <p:nvPr/>
        </p:nvSpPr>
        <p:spPr>
          <a:xfrm>
            <a:off x="6120000" y="3060000"/>
            <a:ext cx="2339280" cy="539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360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3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3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4" name="Image 1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520" cy="969480"/>
          </a:xfrm>
          <a:prstGeom prst="rect">
            <a:avLst/>
          </a:prstGeom>
          <a:ln w="0">
            <a:noFill/>
          </a:ln>
        </p:spPr>
      </p:pic>
      <p:sp>
        <p:nvSpPr>
          <p:cNvPr id="355" name="Rectangle : coins arrondis 13"/>
          <p:cNvSpPr/>
          <p:nvPr/>
        </p:nvSpPr>
        <p:spPr>
          <a:xfrm>
            <a:off x="368280" y="1377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Rectangle : coins arrondis 14"/>
          <p:cNvSpPr/>
          <p:nvPr/>
        </p:nvSpPr>
        <p:spPr>
          <a:xfrm>
            <a:off x="368280" y="2781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Rectangle : coins arrondis 15"/>
          <p:cNvSpPr/>
          <p:nvPr/>
        </p:nvSpPr>
        <p:spPr>
          <a:xfrm>
            <a:off x="368280" y="4184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8" name="Rectangle : coins arrondis 16"/>
          <p:cNvSpPr/>
          <p:nvPr/>
        </p:nvSpPr>
        <p:spPr>
          <a:xfrm>
            <a:off x="368280" y="5588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ZoneTexte 5"/>
          <p:cNvSpPr/>
          <p:nvPr/>
        </p:nvSpPr>
        <p:spPr>
          <a:xfrm>
            <a:off x="3370680" y="1155600"/>
            <a:ext cx="5772600" cy="1063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de nouvelles places.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ZoneTexte 6"/>
          <p:cNvSpPr/>
          <p:nvPr/>
        </p:nvSpPr>
        <p:spPr>
          <a:xfrm>
            <a:off x="3435120" y="5569200"/>
            <a:ext cx="56476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70 places de plus.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61" name="Image 1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960" cy="969480"/>
          </a:xfrm>
          <a:prstGeom prst="rect">
            <a:avLst/>
          </a:prstGeom>
          <a:ln w="0">
            <a:noFill/>
          </a:ln>
        </p:spPr>
      </p:pic>
      <p:pic>
        <p:nvPicPr>
          <p:cNvPr id="362" name="Image 1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640" cy="1102680"/>
          </a:xfrm>
          <a:prstGeom prst="rect">
            <a:avLst/>
          </a:prstGeom>
          <a:ln w="0">
            <a:noFill/>
          </a:ln>
        </p:spPr>
      </p:pic>
      <p:pic>
        <p:nvPicPr>
          <p:cNvPr id="363" name="Image 1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800" cy="969480"/>
          </a:xfrm>
          <a:prstGeom prst="rect">
            <a:avLst/>
          </a:prstGeom>
          <a:ln w="0">
            <a:noFill/>
          </a:ln>
        </p:spPr>
      </p:pic>
      <p:sp>
        <p:nvSpPr>
          <p:cNvPr id="364" name="ZoneTexte 12"/>
          <p:cNvSpPr/>
          <p:nvPr/>
        </p:nvSpPr>
        <p:spPr>
          <a:xfrm>
            <a:off x="3435120" y="2549160"/>
            <a:ext cx="2611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6" name="ZoneTexte 14"/>
          <p:cNvSpPr/>
          <p:nvPr/>
        </p:nvSpPr>
        <p:spPr>
          <a:xfrm>
            <a:off x="3508560" y="3920400"/>
            <a:ext cx="461196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alibri"/>
                <a:ea typeface="DejaVu Sans"/>
              </a:rPr>
              <a:t>430 - 360 = 70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Rectangle 8"/>
          <p:cNvSpPr/>
          <p:nvPr/>
        </p:nvSpPr>
        <p:spPr>
          <a:xfrm>
            <a:off x="6120000" y="2520000"/>
            <a:ext cx="2878920" cy="5389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430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"/>
          <p:cNvSpPr/>
          <p:nvPr/>
        </p:nvSpPr>
        <p:spPr>
          <a:xfrm>
            <a:off x="8064360" y="36036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9" name="Rectangle 9"/>
          <p:cNvSpPr/>
          <p:nvPr/>
        </p:nvSpPr>
        <p:spPr>
          <a:xfrm>
            <a:off x="8460000" y="3060000"/>
            <a:ext cx="539280" cy="53928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9" dur="indefinite" restart="never" nodeType="tmRoot">
          <p:childTnLst>
            <p:seq>
              <p:cTn id="150" dur="indefinite" nodeType="mainSeq">
                <p:childTnLst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5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0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5" dur="20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0" dur="20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5" dur="20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0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5" dur="2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124</TotalTime>
  <Application>LibreOffice/7.4.3.2$Windows_X86_64 LibreOffice_project/1048a8393ae2eeec98dff31b5c133c5f1d08b890</Application>
  <AppVersion>15.0000</AppVersion>
  <Words>235</Words>
  <Paragraphs>53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2025-12-30T14:21:21Z</dcterms:modified>
  <cp:revision>127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